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73" r:id="rId4"/>
    <p:sldId id="274" r:id="rId5"/>
    <p:sldId id="279" r:id="rId6"/>
    <p:sldId id="280" r:id="rId7"/>
    <p:sldId id="281" r:id="rId8"/>
    <p:sldId id="283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EsJs68Sug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2366213" y="205207"/>
            <a:ext cx="6345237" cy="70961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Hypothecaire lening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90337" y="1022685"/>
            <a:ext cx="9164889" cy="550194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nl-NL" altLang="nl-NL" sz="2400" u="sng" dirty="0"/>
              <a:t>Kenmerken hypothecaire lening: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Onroerend goed = onderpand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Hypotheekgever = eigenaar pand = geldnemer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Hypotheeknemer = bank = geldgever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Hypotheekakte: looptijd, rentepercentage, vaste rente periode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nl-NL" altLang="nl-NL" sz="24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nl-NL" altLang="nl-NL" sz="2400" u="sng" dirty="0"/>
              <a:t>Soorten hypotheken: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Lineaire 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Spaarhypotheek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Annuïteitenhypotheek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8506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2093495" y="312821"/>
            <a:ext cx="6640931" cy="132389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Lineaire hypotheek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093495" y="1070811"/>
            <a:ext cx="7961731" cy="5453815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nl-NL" altLang="nl-NL" sz="2400" dirty="0"/>
              <a:t>Aflossing = vast bedrag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Rente over restbedrag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Lasten = rente + aflossing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Kosten = rente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		Lasten:				</a:t>
            </a:r>
            <a:r>
              <a:rPr lang="nl-NL" altLang="nl-NL" sz="2400" dirty="0" smtClean="0"/>
              <a:t>			Schuldverloop</a:t>
            </a:r>
            <a:r>
              <a:rPr lang="nl-NL" altLang="nl-NL" sz="2400" dirty="0"/>
              <a:t>: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2424114" y="4868863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95550" y="5805488"/>
            <a:ext cx="3240088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Aflossing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495550" y="4437064"/>
            <a:ext cx="3240088" cy="1368425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Rente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959600" y="4940301"/>
            <a:ext cx="3240088" cy="1368425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Schuld</a:t>
            </a:r>
          </a:p>
        </p:txBody>
      </p:sp>
    </p:spTree>
    <p:extLst>
      <p:ext uri="{BB962C8B-B14F-4D97-AF65-F5344CB8AC3E}">
        <p14:creationId xmlns:p14="http://schemas.microsoft.com/office/powerpoint/2010/main" val="323807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3" grpId="0" animBg="1"/>
      <p:bldP spid="22534" grpId="0" animBg="1"/>
      <p:bldP spid="225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2394284" y="84221"/>
            <a:ext cx="6340142" cy="155249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Spaarhypotheek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94284" y="1191126"/>
            <a:ext cx="7805405" cy="5190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Geen aflossing gedurende looptijd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Rente over totale bedrag gedurende hele looptijd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Maximale fiscale aftrek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Premie = spaarpremie + overlijdenrisicoverzekering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Aflossing einde periode in 1 keer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sz="2400" dirty="0"/>
              <a:t>		Lasten:							Schuldverloop: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nl-NL" altLang="nl-NL" dirty="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11450" y="4724400"/>
            <a:ext cx="3240088" cy="165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Rente</a:t>
            </a:r>
          </a:p>
          <a:p>
            <a:pPr algn="ctr" eaLnBrk="1" hangingPunct="1"/>
            <a:endParaRPr lang="nl-NL" altLang="nl-NL"/>
          </a:p>
          <a:p>
            <a:pPr algn="ctr" eaLnBrk="1" hangingPunct="1"/>
            <a:r>
              <a:rPr lang="nl-NL" altLang="nl-NL"/>
              <a:t>Premie overlijdensrisico</a:t>
            </a:r>
          </a:p>
          <a:p>
            <a:pPr algn="ctr" eaLnBrk="1" hangingPunct="1"/>
            <a:endParaRPr lang="nl-NL" altLang="nl-NL"/>
          </a:p>
          <a:p>
            <a:pPr algn="ctr" eaLnBrk="1" hangingPunct="1"/>
            <a:r>
              <a:rPr lang="nl-NL" altLang="nl-NL"/>
              <a:t>Spaarpremie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711450" y="5876925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711450" y="5373688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527800" y="5084764"/>
            <a:ext cx="32400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Schuld</a:t>
            </a:r>
          </a:p>
        </p:txBody>
      </p:sp>
    </p:spTree>
    <p:extLst>
      <p:ext uri="{BB962C8B-B14F-4D97-AF65-F5344CB8AC3E}">
        <p14:creationId xmlns:p14="http://schemas.microsoft.com/office/powerpoint/2010/main" val="14729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 animBg="1"/>
      <p:bldP spid="23557" grpId="0" animBg="1"/>
      <p:bldP spid="23558" grpId="0" animBg="1"/>
      <p:bldP spid="235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/>
          <a:lstStyle/>
          <a:p>
            <a:pPr eaLnBrk="1" hangingPunct="1"/>
            <a:r>
              <a:rPr lang="nl-NL" altLang="nl-NL" smtClean="0"/>
              <a:t>1.5 Annuïteitenhypotheek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852863" y="1804737"/>
            <a:ext cx="8815138" cy="4719889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nl-NL" altLang="nl-NL" sz="2400" dirty="0"/>
              <a:t>Annuïteit = rente + aflossing = gelijk bedrag elke periode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Eerste jaren meer rente dan aflossing, daarna andersom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Vaste maandlasten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		Lasten:				</a:t>
            </a:r>
            <a:r>
              <a:rPr lang="nl-NL" altLang="nl-NL" sz="2400" dirty="0" smtClean="0"/>
              <a:t>				Schuldverloop</a:t>
            </a:r>
            <a:r>
              <a:rPr lang="nl-NL" altLang="nl-NL" sz="2400" dirty="0"/>
              <a:t>:</a:t>
            </a:r>
          </a:p>
          <a:p>
            <a:pPr eaLnBrk="1" hangingPunct="1">
              <a:buFontTx/>
              <a:buNone/>
            </a:pPr>
            <a:endParaRPr lang="nl-NL" altLang="nl-NL" dirty="0" smtClean="0"/>
          </a:p>
          <a:p>
            <a:pPr eaLnBrk="1" hangingPunct="1">
              <a:buFontTx/>
              <a:buChar char="-"/>
            </a:pPr>
            <a:endParaRPr lang="nl-NL" altLang="nl-NL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173289" y="4652963"/>
            <a:ext cx="324008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/>
              <a:t>		Aflossing</a:t>
            </a:r>
          </a:p>
          <a:p>
            <a:pPr eaLnBrk="1" hangingPunct="1"/>
            <a:endParaRPr lang="nl-NL" altLang="nl-NL"/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Interest</a:t>
            </a:r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2173289" y="4905376"/>
            <a:ext cx="3240087" cy="1031875"/>
          </a:xfrm>
          <a:custGeom>
            <a:avLst/>
            <a:gdLst>
              <a:gd name="T0" fmla="*/ 0 w 2041"/>
              <a:gd name="T1" fmla="*/ 2147483646 h 650"/>
              <a:gd name="T2" fmla="*/ 2147483646 w 2041"/>
              <a:gd name="T3" fmla="*/ 2147483646 h 650"/>
              <a:gd name="T4" fmla="*/ 2147483646 w 2041"/>
              <a:gd name="T5" fmla="*/ 2147483646 h 650"/>
              <a:gd name="T6" fmla="*/ 2147483646 w 2041"/>
              <a:gd name="T7" fmla="*/ 2147483646 h 650"/>
              <a:gd name="T8" fmla="*/ 2147483646 w 2041"/>
              <a:gd name="T9" fmla="*/ 2147483646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1"/>
              <a:gd name="T16" fmla="*/ 0 h 650"/>
              <a:gd name="T17" fmla="*/ 2041 w 2041"/>
              <a:gd name="T18" fmla="*/ 650 h 6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1" h="650">
                <a:moveTo>
                  <a:pt x="0" y="15"/>
                </a:moveTo>
                <a:cubicBezTo>
                  <a:pt x="53" y="7"/>
                  <a:pt x="106" y="0"/>
                  <a:pt x="272" y="15"/>
                </a:cubicBezTo>
                <a:cubicBezTo>
                  <a:pt x="438" y="30"/>
                  <a:pt x="771" y="61"/>
                  <a:pt x="998" y="106"/>
                </a:cubicBezTo>
                <a:cubicBezTo>
                  <a:pt x="1225" y="151"/>
                  <a:pt x="1459" y="196"/>
                  <a:pt x="1633" y="287"/>
                </a:cubicBezTo>
                <a:cubicBezTo>
                  <a:pt x="1807" y="378"/>
                  <a:pt x="1924" y="514"/>
                  <a:pt x="2041" y="6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672263" y="4773614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672264" y="604361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4" name="Freeform 8"/>
          <p:cNvSpPr>
            <a:spLocks/>
          </p:cNvSpPr>
          <p:nvPr/>
        </p:nvSpPr>
        <p:spPr bwMode="auto">
          <a:xfrm>
            <a:off x="6672264" y="4773614"/>
            <a:ext cx="2447925" cy="1296987"/>
          </a:xfrm>
          <a:custGeom>
            <a:avLst/>
            <a:gdLst>
              <a:gd name="T0" fmla="*/ 0 w 1542"/>
              <a:gd name="T1" fmla="*/ 0 h 817"/>
              <a:gd name="T2" fmla="*/ 2147483646 w 1542"/>
              <a:gd name="T3" fmla="*/ 2147483646 h 817"/>
              <a:gd name="T4" fmla="*/ 2147483646 w 1542"/>
              <a:gd name="T5" fmla="*/ 2147483646 h 817"/>
              <a:gd name="T6" fmla="*/ 2147483646 w 1542"/>
              <a:gd name="T7" fmla="*/ 2147483646 h 817"/>
              <a:gd name="T8" fmla="*/ 2147483646 w 1542"/>
              <a:gd name="T9" fmla="*/ 2147483646 h 817"/>
              <a:gd name="T10" fmla="*/ 2147483646 w 1542"/>
              <a:gd name="T11" fmla="*/ 2147483646 h 8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2"/>
              <a:gd name="T19" fmla="*/ 0 h 817"/>
              <a:gd name="T20" fmla="*/ 1542 w 1542"/>
              <a:gd name="T21" fmla="*/ 817 h 8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2" h="817">
                <a:moveTo>
                  <a:pt x="0" y="0"/>
                </a:moveTo>
                <a:cubicBezTo>
                  <a:pt x="140" y="11"/>
                  <a:pt x="280" y="23"/>
                  <a:pt x="408" y="46"/>
                </a:cubicBezTo>
                <a:cubicBezTo>
                  <a:pt x="536" y="69"/>
                  <a:pt x="658" y="98"/>
                  <a:pt x="771" y="136"/>
                </a:cubicBezTo>
                <a:cubicBezTo>
                  <a:pt x="884" y="174"/>
                  <a:pt x="982" y="213"/>
                  <a:pt x="1088" y="273"/>
                </a:cubicBezTo>
                <a:cubicBezTo>
                  <a:pt x="1194" y="333"/>
                  <a:pt x="1330" y="408"/>
                  <a:pt x="1406" y="499"/>
                </a:cubicBezTo>
                <a:cubicBezTo>
                  <a:pt x="1482" y="590"/>
                  <a:pt x="1519" y="764"/>
                  <a:pt x="1542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62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580" grpId="0" animBg="1"/>
      <p:bldP spid="245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Zelfstandig maken 7 t/m 9</a:t>
            </a:r>
            <a:br>
              <a:rPr lang="nl-NL" dirty="0" smtClean="0"/>
            </a:br>
            <a:r>
              <a:rPr lang="nl-NL" dirty="0" smtClean="0"/>
              <a:t>lees de tussengelegen stukken theorie goed door.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Sommetjes duren heel kort</a:t>
            </a:r>
          </a:p>
          <a:p>
            <a:r>
              <a:rPr lang="nl-NL" sz="2500" dirty="0" smtClean="0"/>
              <a:t>Stukken theorie lezen!</a:t>
            </a:r>
          </a:p>
          <a:p>
            <a:r>
              <a:rPr lang="nl-NL" sz="2500" dirty="0" smtClean="0"/>
              <a:t>8 minuten de tijd.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7750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4100"/>
          <a:stretch/>
        </p:blipFill>
        <p:spPr>
          <a:xfrm>
            <a:off x="0" y="0"/>
            <a:ext cx="6232358" cy="1744579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38555"/>
          <a:stretch/>
        </p:blipFill>
        <p:spPr>
          <a:xfrm>
            <a:off x="0" y="0"/>
            <a:ext cx="6232358" cy="4138863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32358" cy="673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0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537" y="0"/>
            <a:ext cx="10768263" cy="1930400"/>
          </a:xfrm>
        </p:spPr>
        <p:txBody>
          <a:bodyPr/>
          <a:lstStyle/>
          <a:p>
            <a:r>
              <a:rPr lang="nl-NL" dirty="0" smtClean="0"/>
              <a:t>Rente/interest. (sommen 10 t/m 12, 10 min tijd)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4853" y="421105"/>
            <a:ext cx="8949149" cy="5620258"/>
          </a:xfrm>
        </p:spPr>
        <p:txBody>
          <a:bodyPr>
            <a:noAutofit/>
          </a:bodyPr>
          <a:lstStyle/>
          <a:p>
            <a:r>
              <a:rPr lang="nl-NL" sz="2200" dirty="0" smtClean="0"/>
              <a:t>Klein begin maken aan enkelvoudige en samengestelde interest.</a:t>
            </a:r>
          </a:p>
          <a:p>
            <a:r>
              <a:rPr lang="nl-NL" sz="2200" dirty="0" smtClean="0"/>
              <a:t>Volgende les gaan we dit uitgebreid bespreken.</a:t>
            </a:r>
          </a:p>
          <a:p>
            <a:r>
              <a:rPr lang="nl-NL" sz="2200" dirty="0" smtClean="0"/>
              <a:t>Zelfstandig aan de slag met opgave 10 t/m opgave 12 (som over een hypothecaire lening).</a:t>
            </a:r>
          </a:p>
          <a:p>
            <a:r>
              <a:rPr lang="nl-NL" sz="2200" dirty="0" smtClean="0"/>
              <a:t>Voor opgave 11 moet je weten</a:t>
            </a:r>
          </a:p>
          <a:p>
            <a:r>
              <a:rPr lang="nl-NL" sz="2200" dirty="0" smtClean="0"/>
              <a:t>Je betaald over je inkomen belasting, de hypothecaire rente die je betaald mag je van je inkomen aftrekken waardoor je dus over minder belasting betaald.</a:t>
            </a:r>
          </a:p>
          <a:p>
            <a:r>
              <a:rPr lang="nl-NL" sz="2200" dirty="0" smtClean="0"/>
              <a:t>Voorbeeld: stel ik verdien 80.000 euro, zonder hypothecaire lening betaal ik over die 80.000 euro belasting.</a:t>
            </a:r>
          </a:p>
          <a:p>
            <a:r>
              <a:rPr lang="nl-NL" sz="2200" dirty="0" smtClean="0"/>
              <a:t>Stel ik heb een hypothecaire lening waar je 5.000 euro rente over betaal.</a:t>
            </a:r>
          </a:p>
          <a:p>
            <a:r>
              <a:rPr lang="nl-NL" sz="2200" dirty="0" smtClean="0"/>
              <a:t>Dan hoef ik over 80.000 – 5.000 = 75.000 euro nog maar belasting te betalen.</a:t>
            </a:r>
          </a:p>
          <a:p>
            <a:r>
              <a:rPr lang="nl-NL" sz="2200" dirty="0" smtClean="0"/>
              <a:t>Het belastingvoordeel = wat ik eerst aan belasting betaalde – wat ik nu aan belasting betaal wanneer ik de rente eraf heb gehaald.</a:t>
            </a:r>
          </a:p>
          <a:p>
            <a:endParaRPr lang="nl-NL" sz="2200" dirty="0" smtClean="0"/>
          </a:p>
          <a:p>
            <a:endParaRPr lang="nl-NL" sz="2200" dirty="0" smtClean="0"/>
          </a:p>
          <a:p>
            <a:endParaRPr lang="nl-NL" sz="2200" dirty="0"/>
          </a:p>
        </p:txBody>
      </p:sp>
      <p:sp>
        <p:nvSpPr>
          <p:cNvPr id="4" name="Ovaal 3"/>
          <p:cNvSpPr/>
          <p:nvPr/>
        </p:nvSpPr>
        <p:spPr>
          <a:xfrm>
            <a:off x="9274002" y="998624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9274002" y="998624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9274002" y="998623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9274002" y="998622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9274002" y="998621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9274002" y="998621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9274002" y="998621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9274002" y="998620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9274002" y="998620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9274001" y="998620"/>
            <a:ext cx="2342091" cy="2070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3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238"/>
          <a:stretch/>
        </p:blipFill>
        <p:spPr>
          <a:xfrm>
            <a:off x="84722" y="0"/>
            <a:ext cx="12107278" cy="8061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282"/>
          <a:stretch/>
        </p:blipFill>
        <p:spPr>
          <a:xfrm>
            <a:off x="84722" y="0"/>
            <a:ext cx="12107278" cy="1155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2682"/>
          <a:stretch/>
        </p:blipFill>
        <p:spPr>
          <a:xfrm>
            <a:off x="84722" y="0"/>
            <a:ext cx="12107278" cy="1600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4813"/>
          <a:stretch/>
        </p:blipFill>
        <p:spPr>
          <a:xfrm>
            <a:off x="84722" y="0"/>
            <a:ext cx="12107278" cy="26469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36702" b="49061"/>
          <a:stretch/>
        </p:blipFill>
        <p:spPr>
          <a:xfrm>
            <a:off x="84722" y="0"/>
            <a:ext cx="7663615" cy="29838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l="-2" r="32" b="49267"/>
          <a:stretch/>
        </p:blipFill>
        <p:spPr>
          <a:xfrm>
            <a:off x="84722" y="1"/>
            <a:ext cx="12103267" cy="29718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68304" b="43105"/>
          <a:stretch/>
        </p:blipFill>
        <p:spPr>
          <a:xfrm>
            <a:off x="84722" y="0"/>
            <a:ext cx="3837573" cy="333274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231" b="36532"/>
          <a:stretch/>
        </p:blipFill>
        <p:spPr>
          <a:xfrm>
            <a:off x="84722" y="0"/>
            <a:ext cx="12079204" cy="371775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7701"/>
          <a:stretch/>
        </p:blipFill>
        <p:spPr>
          <a:xfrm>
            <a:off x="84722" y="0"/>
            <a:ext cx="12107278" cy="423511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269"/>
          <a:stretch/>
        </p:blipFill>
        <p:spPr>
          <a:xfrm>
            <a:off x="84722" y="0"/>
            <a:ext cx="12107278" cy="519764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2" y="0"/>
            <a:ext cx="12107278" cy="585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5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les.</a:t>
            </a:r>
          </a:p>
          <a:p>
            <a:r>
              <a:rPr lang="nl-NL" sz="2500" dirty="0" smtClean="0"/>
              <a:t>Oefenen met annuïteitenlening.</a:t>
            </a:r>
          </a:p>
          <a:p>
            <a:r>
              <a:rPr lang="nl-NL" sz="2500" dirty="0" smtClean="0"/>
              <a:t>Hypothecaire leningen.</a:t>
            </a:r>
          </a:p>
          <a:p>
            <a:r>
              <a:rPr lang="nl-NL" sz="2500" dirty="0" smtClean="0"/>
              <a:t>Opgaves 8 t/m 10 + 11 en 13.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Wanneer een bedrijf geld nodig heeft kan het besluiten dit geld te lenen.</a:t>
            </a:r>
          </a:p>
          <a:p>
            <a:r>
              <a:rPr lang="nl-NL" sz="2500" dirty="0" smtClean="0"/>
              <a:t>Over dit geleende geld betaal je interest.</a:t>
            </a:r>
          </a:p>
          <a:p>
            <a:r>
              <a:rPr lang="nl-NL" sz="2500" dirty="0" smtClean="0"/>
              <a:t>Wanneer je een gedeelte van dit geld terugbetaald (noemen we aflossing) daalt de schuld </a:t>
            </a:r>
            <a:r>
              <a:rPr lang="nl-NL" sz="2500" smtClean="0"/>
              <a:t>en dus de </a:t>
            </a:r>
            <a:r>
              <a:rPr lang="nl-NL" sz="2500" dirty="0" smtClean="0"/>
              <a:t>te betalen interest.</a:t>
            </a:r>
          </a:p>
          <a:p>
            <a:r>
              <a:rPr lang="nl-NL" sz="2500" dirty="0" smtClean="0"/>
              <a:t>Een manier van lenen is de annuïteiten lening, waarbij je elke periode een vast bedrag betaald wat bestaat uit aflossing/interest.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102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1.2 en 1.3</a:t>
            </a:r>
            <a:endParaRPr lang="nl-N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9074" y="1792706"/>
            <a:ext cx="9312442" cy="47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Persoonlijke lening</a:t>
            </a:r>
            <a:r>
              <a:rPr lang="nl-NL" altLang="nl-NL" sz="2500" dirty="0" smtClean="0"/>
              <a:t> = een lening aan een consument voor de aanschaf van duurzame consumptiegoederen.</a:t>
            </a:r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dirty="0" smtClean="0"/>
              <a:t>(de annuiteitenlening kan worden gebruikt als persoonlijke lening, maar kan ook andere vormen hebben).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NL" sz="2500" dirty="0" smtClean="0"/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Doorlopend krediet</a:t>
            </a:r>
            <a:r>
              <a:rPr lang="nl-NL" altLang="nl-NL" sz="2500" dirty="0" smtClean="0"/>
              <a:t> = tot een bepaald bedrag mag maximaal geleend worden, alleen over het geleende bedrag wordt rente betaald, je mag onbeperkt aflossen, maar het hoeft niet</a:t>
            </a:r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Rekening-courantkrediet</a:t>
            </a:r>
            <a:r>
              <a:rPr lang="nl-NL" altLang="nl-NL" sz="2500" dirty="0" smtClean="0"/>
              <a:t> = zakelijke variant van doorlopend krediet</a:t>
            </a:r>
            <a:endParaRPr lang="nl-NL" altLang="nl-NL" sz="2500" u="sng" dirty="0" smtClean="0"/>
          </a:p>
        </p:txBody>
      </p:sp>
    </p:spTree>
    <p:extLst>
      <p:ext uri="{BB962C8B-B14F-4D97-AF65-F5344CB8AC3E}">
        <p14:creationId xmlns:p14="http://schemas.microsoft.com/office/powerpoint/2010/main" val="87931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6118"/>
          <a:stretch/>
        </p:blipFill>
        <p:spPr>
          <a:xfrm>
            <a:off x="0" y="0"/>
            <a:ext cx="12192000" cy="27579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9313"/>
          <a:stretch/>
        </p:blipFill>
        <p:spPr>
          <a:xfrm>
            <a:off x="0" y="0"/>
            <a:ext cx="12192000" cy="31856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385"/>
          <a:stretch/>
        </p:blipFill>
        <p:spPr>
          <a:xfrm>
            <a:off x="0" y="0"/>
            <a:ext cx="12192000" cy="34953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518"/>
          <a:stretch/>
        </p:blipFill>
        <p:spPr>
          <a:xfrm>
            <a:off x="0" y="0"/>
            <a:ext cx="12192000" cy="386407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713"/>
          <a:stretch/>
        </p:blipFill>
        <p:spPr>
          <a:xfrm>
            <a:off x="0" y="0"/>
            <a:ext cx="12192000" cy="429178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612"/>
          <a:stretch/>
        </p:blipFill>
        <p:spPr>
          <a:xfrm>
            <a:off x="0" y="0"/>
            <a:ext cx="12192000" cy="467523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9746"/>
          <a:stretch/>
        </p:blipFill>
        <p:spPr>
          <a:xfrm>
            <a:off x="0" y="0"/>
            <a:ext cx="12192000" cy="50439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4348"/>
          <a:stretch/>
        </p:blipFill>
        <p:spPr>
          <a:xfrm>
            <a:off x="0" y="0"/>
            <a:ext cx="12192000" cy="538316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8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215189" y="264695"/>
            <a:ext cx="7519237" cy="13720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dirty="0" smtClean="0"/>
              <a:t>1.4 Huurkoop en koop op afbetaling (vaak duurder dan persoonlijke lening/doorlopend krediet.</a:t>
            </a:r>
            <a:br>
              <a:rPr lang="nl-NL" altLang="nl-NL" dirty="0" smtClean="0"/>
            </a:br>
            <a:endParaRPr lang="nl-NL" altLang="nl-NL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50495" y="1913020"/>
            <a:ext cx="9393656" cy="4684629"/>
          </a:xfrm>
        </p:spPr>
        <p:txBody>
          <a:bodyPr>
            <a:noAutofit/>
          </a:bodyPr>
          <a:lstStyle/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u="sng" dirty="0"/>
              <a:t>Kopen op afbetaling:</a:t>
            </a:r>
            <a:endParaRPr lang="nl-NL" altLang="nl-NL" sz="2500" dirty="0"/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gekocht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geleverd na aanbetaling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Restbedrag wordt in termijnen betaald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Koper is gelijk eigenaar</a:t>
            </a:r>
          </a:p>
          <a:p>
            <a:pPr marL="533400" indent="-533400">
              <a:lnSpc>
                <a:spcPct val="60000"/>
              </a:lnSpc>
              <a:buNone/>
            </a:pPr>
            <a:endParaRPr lang="nl-NL" altLang="nl-NL" sz="2500" u="sng" dirty="0"/>
          </a:p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u="sng" dirty="0"/>
              <a:t>Huurkoop</a:t>
            </a:r>
            <a:r>
              <a:rPr lang="nl-NL" altLang="nl-NL" sz="2500" dirty="0"/>
              <a:t>: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gekocht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geleverd na aanbetaling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Restbedrag wordt in termijnen betaald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Koper is pas eigenaar na betaling laatste termijn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endParaRPr lang="nl-NL" altLang="nl-NL" sz="2500" dirty="0"/>
          </a:p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dirty="0"/>
              <a:t>nadeel: het is een lening voor een bepaald goed, niet een vrij te besteden bedrag</a:t>
            </a:r>
          </a:p>
        </p:txBody>
      </p:sp>
    </p:spTree>
    <p:extLst>
      <p:ext uri="{BB962C8B-B14F-4D97-AF65-F5344CB8AC3E}">
        <p14:creationId xmlns:p14="http://schemas.microsoft.com/office/powerpoint/2010/main" val="25000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Oefenopgave annuïteiten.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1127"/>
            <a:ext cx="9274002" cy="4850236"/>
          </a:xfrm>
        </p:spPr>
        <p:txBody>
          <a:bodyPr/>
          <a:lstStyle/>
          <a:p>
            <a:r>
              <a:rPr lang="nl-NL" dirty="0" smtClean="0"/>
              <a:t>Maak de volgende tabel af:</a:t>
            </a:r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5831"/>
              </p:ext>
            </p:extLst>
          </p:nvPr>
        </p:nvGraphicFramePr>
        <p:xfrm>
          <a:off x="96252" y="1573195"/>
          <a:ext cx="12095747" cy="2826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474"/>
                <a:gridCol w="3204856"/>
                <a:gridCol w="2439826"/>
                <a:gridCol w="1736825"/>
                <a:gridCol w="1612766"/>
              </a:tblGrid>
              <a:tr h="65505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schuldlast begin van het jaar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termijnbedrag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6% rente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aflossing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schuld einde jaar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150000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9000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21000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129000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129000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910">
                <a:tc>
                  <a:txBody>
                    <a:bodyPr/>
                    <a:lstStyle/>
                    <a:p>
                      <a:pPr algn="r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1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467378"/>
              </p:ext>
            </p:extLst>
          </p:nvPr>
        </p:nvGraphicFramePr>
        <p:xfrm>
          <a:off x="-1" y="697831"/>
          <a:ext cx="12192000" cy="4788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6154"/>
                <a:gridCol w="3230359"/>
                <a:gridCol w="2459241"/>
                <a:gridCol w="1750646"/>
                <a:gridCol w="1625600"/>
              </a:tblGrid>
              <a:tr h="110977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schuldlast begin van het jaar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termijnbedrag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6% rente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aflossing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schuld einde jaar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150000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9000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21000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129000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 dirty="0">
                          <a:effectLst/>
                        </a:rPr>
                        <a:t>129000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7740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22260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106740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106740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6404,4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23595,6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83144,4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83144,4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4988,664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25011,336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58133,064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58133,064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3487,98384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26512,01616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31621,04784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3133"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31621,04784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30000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1897,26287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28102,73713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 dirty="0">
                          <a:effectLst/>
                        </a:rPr>
                        <a:t>3518,31071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2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hypotheek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0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619</Words>
  <Application>Microsoft Office PowerPoint</Application>
  <PresentationFormat>Breedbeeld</PresentationFormat>
  <Paragraphs>155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Wingdings 3</vt:lpstr>
      <vt:lpstr>Facet</vt:lpstr>
      <vt:lpstr>Welkom havo 4.</vt:lpstr>
      <vt:lpstr>Agenda:</vt:lpstr>
      <vt:lpstr>Terugblik vorige les:</vt:lpstr>
      <vt:lpstr>Paragraaf 1.2 en 1.3</vt:lpstr>
      <vt:lpstr>PowerPoint-presentatie</vt:lpstr>
      <vt:lpstr>1.4 Huurkoop en koop op afbetaling (vaak duurder dan persoonlijke lening/doorlopend krediet. </vt:lpstr>
      <vt:lpstr>Oefenopgave annuïteiten.</vt:lpstr>
      <vt:lpstr>PowerPoint-presentatie</vt:lpstr>
      <vt:lpstr>PowerPoint-presentatie</vt:lpstr>
      <vt:lpstr>1.5 Hypothecaire lening</vt:lpstr>
      <vt:lpstr>1.5 Lineaire hypotheek</vt:lpstr>
      <vt:lpstr>1.5 Spaarhypotheek</vt:lpstr>
      <vt:lpstr>1.5 Annuïteitenhypotheek</vt:lpstr>
      <vt:lpstr>Zelfstandig maken 7 t/m 9 lees de tussengelegen stukken theorie goed door.</vt:lpstr>
      <vt:lpstr>PowerPoint-presentatie</vt:lpstr>
      <vt:lpstr>Rente/interest. (sommen 10 t/m 12, 10 min tijd)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34</cp:revision>
  <dcterms:created xsi:type="dcterms:W3CDTF">2017-08-27T09:00:36Z</dcterms:created>
  <dcterms:modified xsi:type="dcterms:W3CDTF">2017-09-04T11:33:13Z</dcterms:modified>
</cp:coreProperties>
</file>